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13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34" algn="l" defTabSz="45713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67" algn="l" defTabSz="45713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01" algn="l" defTabSz="45713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34" algn="l" defTabSz="45713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668" algn="l" defTabSz="45713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802" algn="l" defTabSz="45713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9935" algn="l" defTabSz="45713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069" algn="l" defTabSz="45713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9" d="100"/>
          <a:sy n="89" d="100"/>
        </p:scale>
        <p:origin x="-69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6803" indent="0" algn="ctr">
              <a:buNone/>
              <a:defRPr/>
            </a:lvl2pPr>
            <a:lvl3pPr marL="913602" indent="0" algn="ctr">
              <a:buNone/>
              <a:defRPr/>
            </a:lvl3pPr>
            <a:lvl4pPr marL="1370405" indent="0" algn="ctr">
              <a:buNone/>
              <a:defRPr/>
            </a:lvl4pPr>
            <a:lvl5pPr marL="1827206" indent="0" algn="ctr">
              <a:buNone/>
              <a:defRPr/>
            </a:lvl5pPr>
            <a:lvl6pPr marL="2284008" indent="0" algn="ctr">
              <a:buNone/>
              <a:defRPr/>
            </a:lvl6pPr>
            <a:lvl7pPr marL="2740809" indent="0" algn="ctr">
              <a:buNone/>
              <a:defRPr/>
            </a:lvl7pPr>
            <a:lvl8pPr marL="3197610" indent="0" algn="ctr">
              <a:buNone/>
              <a:defRPr/>
            </a:lvl8pPr>
            <a:lvl9pPr marL="3654414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>
                <a:solidFill>
                  <a:srgbClr val="3333CC"/>
                </a:solidFill>
              </a:rPr>
              <a:t>Wouter Verkerke, NIKHEF</a:t>
            </a:r>
            <a:endParaRPr lang="en-US" dirty="0">
              <a:solidFill>
                <a:srgbClr val="33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5082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3333CC"/>
                </a:solidFill>
              </a:rPr>
              <a:t>Wouter Verkerke, UCSB</a:t>
            </a:r>
          </a:p>
        </p:txBody>
      </p:sp>
    </p:spTree>
    <p:extLst>
      <p:ext uri="{BB962C8B-B14F-4D97-AF65-F5344CB8AC3E}">
        <p14:creationId xmlns:p14="http://schemas.microsoft.com/office/powerpoint/2010/main" val="22408623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04800"/>
            <a:ext cx="1943100" cy="5943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04800"/>
            <a:ext cx="5676900" cy="5943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3333CC"/>
                </a:solidFill>
              </a:rPr>
              <a:t>Wouter Verkerke, UCSB</a:t>
            </a:r>
          </a:p>
        </p:txBody>
      </p:sp>
    </p:spTree>
    <p:extLst>
      <p:ext uri="{BB962C8B-B14F-4D97-AF65-F5344CB8AC3E}">
        <p14:creationId xmlns:p14="http://schemas.microsoft.com/office/powerpoint/2010/main" val="37835344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457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990603"/>
            <a:ext cx="381000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2" y="990603"/>
            <a:ext cx="381000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85800" y="6324602"/>
            <a:ext cx="7772400" cy="381000"/>
          </a:xfrm>
        </p:spPr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3333CC"/>
                </a:solidFill>
              </a:rPr>
              <a:t>Wouter Verkerke, UCSB</a:t>
            </a:r>
          </a:p>
        </p:txBody>
      </p:sp>
    </p:spTree>
    <p:extLst>
      <p:ext uri="{BB962C8B-B14F-4D97-AF65-F5344CB8AC3E}">
        <p14:creationId xmlns:p14="http://schemas.microsoft.com/office/powerpoint/2010/main" val="5037215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>
                <a:solidFill>
                  <a:srgbClr val="3333CC"/>
                </a:solidFill>
              </a:rPr>
              <a:t>Wouter Verkerke, NIKHEF</a:t>
            </a:r>
            <a:endParaRPr lang="en-US" dirty="0">
              <a:solidFill>
                <a:srgbClr val="33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33315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9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6803" indent="0">
              <a:buNone/>
              <a:defRPr sz="1800"/>
            </a:lvl2pPr>
            <a:lvl3pPr marL="913602" indent="0">
              <a:buNone/>
              <a:defRPr sz="1600"/>
            </a:lvl3pPr>
            <a:lvl4pPr marL="1370405" indent="0">
              <a:buNone/>
              <a:defRPr sz="1400"/>
            </a:lvl4pPr>
            <a:lvl5pPr marL="1827206" indent="0">
              <a:buNone/>
              <a:defRPr sz="1400"/>
            </a:lvl5pPr>
            <a:lvl6pPr marL="2284008" indent="0">
              <a:buNone/>
              <a:defRPr sz="1400"/>
            </a:lvl6pPr>
            <a:lvl7pPr marL="2740809" indent="0">
              <a:buNone/>
              <a:defRPr sz="1400"/>
            </a:lvl7pPr>
            <a:lvl8pPr marL="3197610" indent="0">
              <a:buNone/>
              <a:defRPr sz="1400"/>
            </a:lvl8pPr>
            <a:lvl9pPr marL="3654414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3333CC"/>
                </a:solidFill>
              </a:rPr>
              <a:t>Wouter Verkerke, UCSB</a:t>
            </a:r>
          </a:p>
        </p:txBody>
      </p:sp>
    </p:spTree>
    <p:extLst>
      <p:ext uri="{BB962C8B-B14F-4D97-AF65-F5344CB8AC3E}">
        <p14:creationId xmlns:p14="http://schemas.microsoft.com/office/powerpoint/2010/main" val="2654880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990603"/>
            <a:ext cx="38100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2" y="990603"/>
            <a:ext cx="38100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3333CC"/>
                </a:solidFill>
              </a:rPr>
              <a:t>Wouter Verkerke, UCSB</a:t>
            </a:r>
          </a:p>
        </p:txBody>
      </p:sp>
    </p:spTree>
    <p:extLst>
      <p:ext uri="{BB962C8B-B14F-4D97-AF65-F5344CB8AC3E}">
        <p14:creationId xmlns:p14="http://schemas.microsoft.com/office/powerpoint/2010/main" val="15908110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803" indent="0">
              <a:buNone/>
              <a:defRPr sz="2000" b="1"/>
            </a:lvl2pPr>
            <a:lvl3pPr marL="913602" indent="0">
              <a:buNone/>
              <a:defRPr sz="1800" b="1"/>
            </a:lvl3pPr>
            <a:lvl4pPr marL="1370405" indent="0">
              <a:buNone/>
              <a:defRPr sz="1600" b="1"/>
            </a:lvl4pPr>
            <a:lvl5pPr marL="1827206" indent="0">
              <a:buNone/>
              <a:defRPr sz="1600" b="1"/>
            </a:lvl5pPr>
            <a:lvl6pPr marL="2284008" indent="0">
              <a:buNone/>
              <a:defRPr sz="1600" b="1"/>
            </a:lvl6pPr>
            <a:lvl7pPr marL="2740809" indent="0">
              <a:buNone/>
              <a:defRPr sz="1600" b="1"/>
            </a:lvl7pPr>
            <a:lvl8pPr marL="3197610" indent="0">
              <a:buNone/>
              <a:defRPr sz="1600" b="1"/>
            </a:lvl8pPr>
            <a:lvl9pPr marL="3654414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803" indent="0">
              <a:buNone/>
              <a:defRPr sz="2000" b="1"/>
            </a:lvl2pPr>
            <a:lvl3pPr marL="913602" indent="0">
              <a:buNone/>
              <a:defRPr sz="1800" b="1"/>
            </a:lvl3pPr>
            <a:lvl4pPr marL="1370405" indent="0">
              <a:buNone/>
              <a:defRPr sz="1600" b="1"/>
            </a:lvl4pPr>
            <a:lvl5pPr marL="1827206" indent="0">
              <a:buNone/>
              <a:defRPr sz="1600" b="1"/>
            </a:lvl5pPr>
            <a:lvl6pPr marL="2284008" indent="0">
              <a:buNone/>
              <a:defRPr sz="1600" b="1"/>
            </a:lvl6pPr>
            <a:lvl7pPr marL="2740809" indent="0">
              <a:buNone/>
              <a:defRPr sz="1600" b="1"/>
            </a:lvl7pPr>
            <a:lvl8pPr marL="3197610" indent="0">
              <a:buNone/>
              <a:defRPr sz="1600" b="1"/>
            </a:lvl8pPr>
            <a:lvl9pPr marL="3654414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3333CC"/>
                </a:solidFill>
              </a:rPr>
              <a:t>Wouter Verkerke, UCSB</a:t>
            </a:r>
          </a:p>
        </p:txBody>
      </p:sp>
    </p:spTree>
    <p:extLst>
      <p:ext uri="{BB962C8B-B14F-4D97-AF65-F5344CB8AC3E}">
        <p14:creationId xmlns:p14="http://schemas.microsoft.com/office/powerpoint/2010/main" val="761661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3333CC"/>
                </a:solidFill>
              </a:rPr>
              <a:t>Wouter Verkerke, UCSB</a:t>
            </a:r>
          </a:p>
        </p:txBody>
      </p:sp>
    </p:spTree>
    <p:extLst>
      <p:ext uri="{BB962C8B-B14F-4D97-AF65-F5344CB8AC3E}">
        <p14:creationId xmlns:p14="http://schemas.microsoft.com/office/powerpoint/2010/main" val="2336008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3333CC"/>
                </a:solidFill>
              </a:rPr>
              <a:t>Wouter Verkerke, UCSB</a:t>
            </a:r>
          </a:p>
        </p:txBody>
      </p:sp>
    </p:spTree>
    <p:extLst>
      <p:ext uri="{BB962C8B-B14F-4D97-AF65-F5344CB8AC3E}">
        <p14:creationId xmlns:p14="http://schemas.microsoft.com/office/powerpoint/2010/main" val="34834963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2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6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6803" indent="0">
              <a:buNone/>
              <a:defRPr sz="1200"/>
            </a:lvl2pPr>
            <a:lvl3pPr marL="913602" indent="0">
              <a:buNone/>
              <a:defRPr sz="1000"/>
            </a:lvl3pPr>
            <a:lvl4pPr marL="1370405" indent="0">
              <a:buNone/>
              <a:defRPr sz="900"/>
            </a:lvl4pPr>
            <a:lvl5pPr marL="1827206" indent="0">
              <a:buNone/>
              <a:defRPr sz="900"/>
            </a:lvl5pPr>
            <a:lvl6pPr marL="2284008" indent="0">
              <a:buNone/>
              <a:defRPr sz="900"/>
            </a:lvl6pPr>
            <a:lvl7pPr marL="2740809" indent="0">
              <a:buNone/>
              <a:defRPr sz="900"/>
            </a:lvl7pPr>
            <a:lvl8pPr marL="3197610" indent="0">
              <a:buNone/>
              <a:defRPr sz="900"/>
            </a:lvl8pPr>
            <a:lvl9pPr marL="3654414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3333CC"/>
                </a:solidFill>
              </a:rPr>
              <a:t>Wouter Verkerke, UCSB</a:t>
            </a:r>
          </a:p>
        </p:txBody>
      </p:sp>
    </p:spTree>
    <p:extLst>
      <p:ext uri="{BB962C8B-B14F-4D97-AF65-F5344CB8AC3E}">
        <p14:creationId xmlns:p14="http://schemas.microsoft.com/office/powerpoint/2010/main" val="467360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9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9" y="612779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6803" indent="0">
              <a:buNone/>
              <a:defRPr sz="2800"/>
            </a:lvl2pPr>
            <a:lvl3pPr marL="913602" indent="0">
              <a:buNone/>
              <a:defRPr sz="2400"/>
            </a:lvl3pPr>
            <a:lvl4pPr marL="1370405" indent="0">
              <a:buNone/>
              <a:defRPr sz="2000"/>
            </a:lvl4pPr>
            <a:lvl5pPr marL="1827206" indent="0">
              <a:buNone/>
              <a:defRPr sz="2000"/>
            </a:lvl5pPr>
            <a:lvl6pPr marL="2284008" indent="0">
              <a:buNone/>
              <a:defRPr sz="2000"/>
            </a:lvl6pPr>
            <a:lvl7pPr marL="2740809" indent="0">
              <a:buNone/>
              <a:defRPr sz="2000"/>
            </a:lvl7pPr>
            <a:lvl8pPr marL="3197610" indent="0">
              <a:buNone/>
              <a:defRPr sz="2000"/>
            </a:lvl8pPr>
            <a:lvl9pPr marL="3654414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9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6803" indent="0">
              <a:buNone/>
              <a:defRPr sz="1200"/>
            </a:lvl2pPr>
            <a:lvl3pPr marL="913602" indent="0">
              <a:buNone/>
              <a:defRPr sz="1000"/>
            </a:lvl3pPr>
            <a:lvl4pPr marL="1370405" indent="0">
              <a:buNone/>
              <a:defRPr sz="900"/>
            </a:lvl4pPr>
            <a:lvl5pPr marL="1827206" indent="0">
              <a:buNone/>
              <a:defRPr sz="900"/>
            </a:lvl5pPr>
            <a:lvl6pPr marL="2284008" indent="0">
              <a:buNone/>
              <a:defRPr sz="900"/>
            </a:lvl6pPr>
            <a:lvl7pPr marL="2740809" indent="0">
              <a:buNone/>
              <a:defRPr sz="900"/>
            </a:lvl7pPr>
            <a:lvl8pPr marL="3197610" indent="0">
              <a:buNone/>
              <a:defRPr sz="900"/>
            </a:lvl8pPr>
            <a:lvl9pPr marL="3654414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3333CC"/>
                </a:solidFill>
              </a:rPr>
              <a:t>Wouter Verkerke, UCSB</a:t>
            </a:r>
          </a:p>
        </p:txBody>
      </p:sp>
    </p:spTree>
    <p:extLst>
      <p:ext uri="{BB962C8B-B14F-4D97-AF65-F5344CB8AC3E}">
        <p14:creationId xmlns:p14="http://schemas.microsoft.com/office/powerpoint/2010/main" val="25290201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4800"/>
            <a:ext cx="7772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62" tIns="45683" rIns="91362" bIns="45683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990603"/>
            <a:ext cx="77724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62" tIns="45683" rIns="91362" bIns="456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5800" y="6324602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62" tIns="45683" rIns="91362" bIns="45683" numCol="1" anchor="t" anchorCtr="0" compatLnSpc="1">
            <a:prstTxWarp prst="textNoShape">
              <a:avLst/>
            </a:prstTxWarp>
          </a:bodyPr>
          <a:lstStyle>
            <a:lvl1pPr algn="r">
              <a:defRPr sz="1200" b="0" i="0">
                <a:latin typeface="Helvetica Neue UltraLight"/>
                <a:cs typeface="Helvetica Neue UltraLight"/>
              </a:defRPr>
            </a:lvl1pPr>
          </a:lstStyle>
          <a:p>
            <a:pPr defTabSz="914267"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3333CC"/>
                </a:solidFill>
              </a:rPr>
              <a:t>Wouter Verkerke, Nikhef</a:t>
            </a:r>
            <a:endParaRPr lang="en-US" dirty="0">
              <a:solidFill>
                <a:srgbClr val="3333CC"/>
              </a:solidFill>
            </a:endParaRPr>
          </a:p>
        </p:txBody>
      </p:sp>
      <p:pic>
        <p:nvPicPr>
          <p:cNvPr id="1032" name="Picture 8" descr="babar-elephant"/>
          <p:cNvPicPr>
            <a:picLocks noChangeAspect="1" noChangeArrowheads="1"/>
          </p:cNvPicPr>
          <p:nvPr/>
        </p:nvPicPr>
        <p:blipFill>
          <a:blip r:embed="rId14" cstate="screen">
            <a:lum bright="40000" contrast="-4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09550" y="228600"/>
            <a:ext cx="40005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9099551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sldNum="0" hdr="0" dt="0"/>
  <p:txStyles>
    <p:titleStyle>
      <a:lvl1pPr algn="l" rtl="0" fontAlgn="base">
        <a:spcBef>
          <a:spcPct val="0"/>
        </a:spcBef>
        <a:spcAft>
          <a:spcPct val="0"/>
        </a:spcAft>
        <a:defRPr sz="2400" b="0" i="0">
          <a:solidFill>
            <a:schemeClr val="accent2"/>
          </a:solidFill>
          <a:latin typeface="Helvetica Neue Light"/>
          <a:ea typeface="+mj-ea"/>
          <a:cs typeface="Helvetica Neue Light"/>
        </a:defRPr>
      </a:lvl1pPr>
      <a:lvl2pPr algn="l" rtl="0" fontAlgn="base">
        <a:spcBef>
          <a:spcPct val="0"/>
        </a:spcBef>
        <a:spcAft>
          <a:spcPct val="0"/>
        </a:spcAft>
        <a:defRPr sz="2400">
          <a:solidFill>
            <a:schemeClr val="accent2"/>
          </a:solidFill>
          <a:latin typeface="Verdan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400">
          <a:solidFill>
            <a:schemeClr val="accent2"/>
          </a:solidFill>
          <a:latin typeface="Verdan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400">
          <a:solidFill>
            <a:schemeClr val="accent2"/>
          </a:solidFill>
          <a:latin typeface="Verdan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400">
          <a:solidFill>
            <a:schemeClr val="accent2"/>
          </a:solidFill>
          <a:latin typeface="Verdana" pitchFamily="34" charset="0"/>
        </a:defRPr>
      </a:lvl5pPr>
      <a:lvl6pPr marL="456803" algn="l" rtl="0" fontAlgn="base">
        <a:spcBef>
          <a:spcPct val="0"/>
        </a:spcBef>
        <a:spcAft>
          <a:spcPct val="0"/>
        </a:spcAft>
        <a:defRPr sz="2400">
          <a:solidFill>
            <a:schemeClr val="accent2"/>
          </a:solidFill>
          <a:latin typeface="Verdana" pitchFamily="34" charset="0"/>
        </a:defRPr>
      </a:lvl6pPr>
      <a:lvl7pPr marL="913602" algn="l" rtl="0" fontAlgn="base">
        <a:spcBef>
          <a:spcPct val="0"/>
        </a:spcBef>
        <a:spcAft>
          <a:spcPct val="0"/>
        </a:spcAft>
        <a:defRPr sz="2400">
          <a:solidFill>
            <a:schemeClr val="accent2"/>
          </a:solidFill>
          <a:latin typeface="Verdana" pitchFamily="34" charset="0"/>
        </a:defRPr>
      </a:lvl7pPr>
      <a:lvl8pPr marL="1370405" algn="l" rtl="0" fontAlgn="base">
        <a:spcBef>
          <a:spcPct val="0"/>
        </a:spcBef>
        <a:spcAft>
          <a:spcPct val="0"/>
        </a:spcAft>
        <a:defRPr sz="2400">
          <a:solidFill>
            <a:schemeClr val="accent2"/>
          </a:solidFill>
          <a:latin typeface="Verdana" pitchFamily="34" charset="0"/>
        </a:defRPr>
      </a:lvl8pPr>
      <a:lvl9pPr marL="1827206" algn="l" rtl="0" fontAlgn="base">
        <a:spcBef>
          <a:spcPct val="0"/>
        </a:spcBef>
        <a:spcAft>
          <a:spcPct val="0"/>
        </a:spcAft>
        <a:defRPr sz="2400">
          <a:solidFill>
            <a:schemeClr val="accent2"/>
          </a:solidFill>
          <a:latin typeface="Verdana" pitchFamily="34" charset="0"/>
        </a:defRPr>
      </a:lvl9pPr>
    </p:titleStyle>
    <p:bodyStyle>
      <a:lvl1pPr marL="342601" indent="-342601" algn="l" rtl="0" fontAlgn="base">
        <a:spcBef>
          <a:spcPct val="50000"/>
        </a:spcBef>
        <a:spcAft>
          <a:spcPct val="0"/>
        </a:spcAft>
        <a:buChar char="•"/>
        <a:defRPr sz="2000" b="0" i="0">
          <a:solidFill>
            <a:schemeClr val="tx1"/>
          </a:solidFill>
          <a:latin typeface="Helvetica Neue Light"/>
          <a:ea typeface="+mn-ea"/>
          <a:cs typeface="Helvetica Neue Light"/>
        </a:defRPr>
      </a:lvl1pPr>
      <a:lvl2pPr marL="742302" indent="-285501" algn="l" rtl="0" fontAlgn="base">
        <a:spcBef>
          <a:spcPct val="50000"/>
        </a:spcBef>
        <a:spcAft>
          <a:spcPct val="0"/>
        </a:spcAft>
        <a:buChar char="–"/>
        <a:defRPr sz="1600" b="0" i="0">
          <a:solidFill>
            <a:schemeClr val="tx1"/>
          </a:solidFill>
          <a:latin typeface="Helvetica Neue Light"/>
          <a:cs typeface="Helvetica Neue Light"/>
        </a:defRPr>
      </a:lvl2pPr>
      <a:lvl3pPr marL="1142004" indent="-228402" algn="l" rtl="0" fontAlgn="base">
        <a:spcBef>
          <a:spcPct val="50000"/>
        </a:spcBef>
        <a:spcAft>
          <a:spcPct val="0"/>
        </a:spcAft>
        <a:buChar char="•"/>
        <a:defRPr sz="1200" b="0" i="0">
          <a:solidFill>
            <a:schemeClr val="tx1"/>
          </a:solidFill>
          <a:latin typeface="Helvetica Neue Light"/>
          <a:cs typeface="Helvetica Neue Light"/>
        </a:defRPr>
      </a:lvl3pPr>
      <a:lvl4pPr marL="1598803" indent="-228402" algn="l" rtl="0" fontAlgn="base">
        <a:spcBef>
          <a:spcPct val="50000"/>
        </a:spcBef>
        <a:spcAft>
          <a:spcPct val="0"/>
        </a:spcAft>
        <a:buChar char="–"/>
        <a:defRPr sz="1200" b="0" i="0">
          <a:solidFill>
            <a:schemeClr val="tx1"/>
          </a:solidFill>
          <a:latin typeface="Helvetica Neue Light"/>
          <a:cs typeface="Helvetica Neue Light"/>
        </a:defRPr>
      </a:lvl4pPr>
      <a:lvl5pPr marL="2055606" indent="-228402" algn="l" rtl="0" fontAlgn="base">
        <a:spcBef>
          <a:spcPct val="50000"/>
        </a:spcBef>
        <a:spcAft>
          <a:spcPct val="0"/>
        </a:spcAft>
        <a:buChar char="»"/>
        <a:defRPr sz="1200" b="0" i="0">
          <a:solidFill>
            <a:schemeClr val="tx1"/>
          </a:solidFill>
          <a:latin typeface="Helvetica Neue Light"/>
          <a:cs typeface="Helvetica Neue Light"/>
        </a:defRPr>
      </a:lvl5pPr>
      <a:lvl6pPr marL="2512408" indent="-228402" algn="l" rtl="0" fontAlgn="base">
        <a:spcBef>
          <a:spcPct val="5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6pPr>
      <a:lvl7pPr marL="2969208" indent="-228402" algn="l" rtl="0" fontAlgn="base">
        <a:spcBef>
          <a:spcPct val="5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7pPr>
      <a:lvl8pPr marL="3426012" indent="-228402" algn="l" rtl="0" fontAlgn="base">
        <a:spcBef>
          <a:spcPct val="5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8pPr>
      <a:lvl9pPr marL="3882812" indent="-228402" algn="l" rtl="0" fontAlgn="base">
        <a:spcBef>
          <a:spcPct val="5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360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803" algn="l" defTabSz="91360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3602" algn="l" defTabSz="91360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405" algn="l" defTabSz="91360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7206" algn="l" defTabSz="91360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4008" algn="l" defTabSz="91360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0809" algn="l" defTabSz="91360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7610" algn="l" defTabSz="91360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4414" algn="l" defTabSz="91360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bs_osc copy_inv.png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692300" y="3771188"/>
            <a:ext cx="4445003" cy="3019143"/>
          </a:xfrm>
          <a:prstGeom prst="rect">
            <a:avLst/>
          </a:prstGeom>
        </p:spPr>
      </p:pic>
      <p:cxnSp>
        <p:nvCxnSpPr>
          <p:cNvPr id="8" name="Straight Arrow Connector 7"/>
          <p:cNvCxnSpPr/>
          <p:nvPr/>
        </p:nvCxnSpPr>
        <p:spPr bwMode="auto">
          <a:xfrm>
            <a:off x="5601853" y="5116523"/>
            <a:ext cx="300999" cy="0"/>
          </a:xfrm>
          <a:prstGeom prst="straightConnector1">
            <a:avLst/>
          </a:prstGeom>
          <a:solidFill>
            <a:schemeClr val="accent1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" name="Straight Arrow Connector 8"/>
          <p:cNvCxnSpPr/>
          <p:nvPr/>
        </p:nvCxnSpPr>
        <p:spPr bwMode="auto">
          <a:xfrm>
            <a:off x="6212481" y="5116523"/>
            <a:ext cx="300999" cy="0"/>
          </a:xfrm>
          <a:prstGeom prst="straightConnector1">
            <a:avLst/>
          </a:prstGeom>
          <a:solidFill>
            <a:schemeClr val="accent1"/>
          </a:solidFill>
          <a:ln w="76200" cap="flat" cmpd="sng" algn="ctr">
            <a:solidFill>
              <a:srgbClr val="FF0000"/>
            </a:solidFill>
            <a:prstDash val="solid"/>
            <a:round/>
            <a:headEnd type="triangle" w="med" len="med"/>
            <a:tailEnd type="none"/>
          </a:ln>
          <a:effectLst/>
        </p:spPr>
      </p:cxnSp>
      <p:cxnSp>
        <p:nvCxnSpPr>
          <p:cNvPr id="11" name="Straight Connector 10"/>
          <p:cNvCxnSpPr/>
          <p:nvPr/>
        </p:nvCxnSpPr>
        <p:spPr bwMode="auto">
          <a:xfrm>
            <a:off x="5902852" y="4569002"/>
            <a:ext cx="0" cy="576662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Connector 12"/>
          <p:cNvCxnSpPr/>
          <p:nvPr/>
        </p:nvCxnSpPr>
        <p:spPr bwMode="auto">
          <a:xfrm>
            <a:off x="6220162" y="4562409"/>
            <a:ext cx="0" cy="576662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9" name="Rectangle 18"/>
          <p:cNvSpPr/>
          <p:nvPr/>
        </p:nvSpPr>
        <p:spPr bwMode="auto">
          <a:xfrm>
            <a:off x="6124900" y="5372819"/>
            <a:ext cx="541799" cy="320367"/>
          </a:xfrm>
          <a:prstGeom prst="rect">
            <a:avLst/>
          </a:prstGeom>
          <a:solidFill>
            <a:srgbClr val="0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9181" tIns="39591" rIns="79181" bIns="39591" numCol="1" rtlCol="0" anchor="t" anchorCtr="0" compatLnSpc="1">
            <a:prstTxWarp prst="textNoShape">
              <a:avLst/>
            </a:prstTxWarp>
          </a:bodyPr>
          <a:lstStyle/>
          <a:p>
            <a:pPr defTabSz="791823" fontAlgn="base">
              <a:spcBef>
                <a:spcPct val="0"/>
              </a:spcBef>
              <a:spcAft>
                <a:spcPct val="0"/>
              </a:spcAft>
            </a:pPr>
            <a:endParaRPr lang="nl-NL" sz="1400">
              <a:solidFill>
                <a:srgbClr val="3333CC"/>
              </a:solidFill>
              <a:latin typeface="Verdana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579026" y="5574850"/>
            <a:ext cx="2940274" cy="356954"/>
          </a:xfrm>
          <a:prstGeom prst="rect">
            <a:avLst/>
          </a:prstGeom>
          <a:noFill/>
        </p:spPr>
        <p:txBody>
          <a:bodyPr wrap="none" lIns="79181" tIns="39591" rIns="79181" bIns="39591" rtlCol="0">
            <a:spAutoFit/>
          </a:bodyPr>
          <a:lstStyle/>
          <a:p>
            <a:pPr defTabSz="791938" fontAlgn="base">
              <a:spcBef>
                <a:spcPct val="0"/>
              </a:spcBef>
              <a:spcAft>
                <a:spcPct val="0"/>
              </a:spcAft>
            </a:pPr>
            <a:r>
              <a:rPr lang="nl-NL">
                <a:solidFill>
                  <a:srgbClr val="FF0000"/>
                </a:solidFill>
                <a:latin typeface="Helvetica Neue Light"/>
                <a:cs typeface="Helvetica Neue Light"/>
              </a:rPr>
              <a:t>0.0000000000002 seconde</a:t>
            </a:r>
            <a:endParaRPr lang="nl-NL">
              <a:solidFill>
                <a:srgbClr val="FF0000"/>
              </a:solidFill>
              <a:latin typeface="Helvetica Neue Light"/>
              <a:cs typeface="Helvetica Neue Ligh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solidFill>
                  <a:schemeClr val="bg1"/>
                </a:solidFill>
              </a:rPr>
              <a:t>Materie-antimaterie oscillaties van </a:t>
            </a:r>
            <a:r>
              <a:rPr lang="nl-NL" dirty="0" err="1" smtClean="0">
                <a:solidFill>
                  <a:srgbClr val="FFFF00"/>
                </a:solidFill>
              </a:rPr>
              <a:t>B</a:t>
            </a:r>
            <a:r>
              <a:rPr lang="nl-NL" baseline="-25000" dirty="0" err="1" smtClean="0">
                <a:solidFill>
                  <a:srgbClr val="FFFF00"/>
                </a:solidFill>
              </a:rPr>
              <a:t>s</a:t>
            </a:r>
            <a:r>
              <a:rPr lang="nl-NL" dirty="0" smtClean="0">
                <a:solidFill>
                  <a:srgbClr val="FFFF00"/>
                </a:solidFill>
              </a:rPr>
              <a:t> mesonen</a:t>
            </a:r>
            <a:endParaRPr lang="nl-NL" dirty="0">
              <a:solidFill>
                <a:srgbClr val="FFFF00"/>
              </a:solidFill>
            </a:endParaRPr>
          </a:p>
        </p:txBody>
      </p:sp>
      <p:pic>
        <p:nvPicPr>
          <p:cNvPr id="18" name="Picture 17" descr="bs_osc_feyn_inv.png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9965706">
            <a:off x="-1624" y="2328767"/>
            <a:ext cx="8551904" cy="1867506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99598" y="965255"/>
            <a:ext cx="2368894" cy="1526552"/>
          </a:xfrm>
          <a:prstGeom prst="rect">
            <a:avLst/>
          </a:prstGeom>
        </p:spPr>
      </p:pic>
      <p:sp>
        <p:nvSpPr>
          <p:cNvPr id="22" name="Oval 21"/>
          <p:cNvSpPr/>
          <p:nvPr/>
        </p:nvSpPr>
        <p:spPr bwMode="auto">
          <a:xfrm>
            <a:off x="1678498" y="1649626"/>
            <a:ext cx="257200" cy="273750"/>
          </a:xfrm>
          <a:prstGeom prst="ellipse">
            <a:avLst/>
          </a:prstGeom>
          <a:noFill/>
          <a:ln w="3810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9181" tIns="39591" rIns="79181" bIns="39591" numCol="1" rtlCol="0" anchor="t" anchorCtr="0" compatLnSpc="1">
            <a:prstTxWarp prst="textNoShape">
              <a:avLst/>
            </a:prstTxWarp>
          </a:bodyPr>
          <a:lstStyle/>
          <a:p>
            <a:pPr defTabSz="791823" fontAlgn="base">
              <a:spcBef>
                <a:spcPct val="0"/>
              </a:spcBef>
              <a:spcAft>
                <a:spcPct val="0"/>
              </a:spcAft>
            </a:pPr>
            <a:endParaRPr lang="nl-NL" sz="1400">
              <a:solidFill>
                <a:srgbClr val="3333CC"/>
              </a:solidFill>
              <a:latin typeface="Verdana" pitchFamily="34" charset="0"/>
            </a:endParaRPr>
          </a:p>
        </p:txBody>
      </p:sp>
      <p:cxnSp>
        <p:nvCxnSpPr>
          <p:cNvPr id="24" name="Straight Connector 23"/>
          <p:cNvCxnSpPr>
            <a:stCxn id="22" idx="2"/>
          </p:cNvCxnSpPr>
          <p:nvPr/>
        </p:nvCxnSpPr>
        <p:spPr bwMode="auto">
          <a:xfrm flipH="1">
            <a:off x="456799" y="1786501"/>
            <a:ext cx="1221701" cy="2258435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Straight Connector 25"/>
          <p:cNvCxnSpPr>
            <a:stCxn id="22" idx="0"/>
          </p:cNvCxnSpPr>
          <p:nvPr/>
        </p:nvCxnSpPr>
        <p:spPr bwMode="auto">
          <a:xfrm flipV="1">
            <a:off x="1807099" y="828378"/>
            <a:ext cx="5401202" cy="821249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2" name="TextBox 31"/>
          <p:cNvSpPr txBox="1"/>
          <p:nvPr/>
        </p:nvSpPr>
        <p:spPr>
          <a:xfrm rot="19941517">
            <a:off x="-565123" y="2701124"/>
            <a:ext cx="6816245" cy="356954"/>
          </a:xfrm>
          <a:prstGeom prst="rect">
            <a:avLst/>
          </a:prstGeom>
          <a:noFill/>
        </p:spPr>
        <p:txBody>
          <a:bodyPr wrap="none" lIns="79181" tIns="39591" rIns="79181" bIns="39591" rtlCol="0">
            <a:spAutoFit/>
          </a:bodyPr>
          <a:lstStyle/>
          <a:p>
            <a:pPr defTabSz="791938" fontAlgn="base">
              <a:spcBef>
                <a:spcPct val="0"/>
              </a:spcBef>
              <a:spcAft>
                <a:spcPct val="0"/>
              </a:spcAft>
            </a:pPr>
            <a:r>
              <a:rPr lang="nl-NL">
                <a:solidFill>
                  <a:srgbClr val="FFFF00"/>
                </a:solidFill>
                <a:latin typeface="Helvetica Neue Light"/>
                <a:cs typeface="Helvetica Neue Light"/>
              </a:rPr>
              <a:t>materie    </a:t>
            </a:r>
            <a:r>
              <a:rPr lang="nl-NL">
                <a:solidFill>
                  <a:srgbClr val="FFFF00"/>
                </a:solidFill>
                <a:latin typeface="Helvetica Neue Light"/>
                <a:cs typeface="Helvetica Neue Light"/>
                <a:sym typeface="Wingdings"/>
              </a:rPr>
              <a:t>   anti-materie         materie           anti-materie  …. </a:t>
            </a:r>
            <a:endParaRPr lang="nl-NL">
              <a:solidFill>
                <a:srgbClr val="FFFF00"/>
              </a:solidFill>
              <a:latin typeface="Helvetica Neue Light"/>
              <a:cs typeface="Helvetica Neue Light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8751503" y="6450736"/>
            <a:ext cx="416572" cy="356942"/>
          </a:xfrm>
          <a:prstGeom prst="rect">
            <a:avLst/>
          </a:prstGeom>
          <a:noFill/>
        </p:spPr>
        <p:txBody>
          <a:bodyPr wrap="none" lIns="79170" tIns="39585" rIns="79170" bIns="39585" rtlCol="0">
            <a:spAutoFit/>
          </a:bodyPr>
          <a:lstStyle/>
          <a:p>
            <a:pPr defTabSz="791938" fontAlgn="base">
              <a:spcBef>
                <a:spcPct val="0"/>
              </a:spcBef>
              <a:spcAft>
                <a:spcPct val="0"/>
              </a:spcAft>
            </a:pPr>
            <a:r>
              <a:rPr lang="nl-NL">
                <a:solidFill>
                  <a:srgbClr val="FFFFFF"/>
                </a:solidFill>
                <a:latin typeface="Helvetica Neue Light"/>
                <a:cs typeface="Helvetica Neue Light"/>
              </a:rPr>
              <a:t>25</a:t>
            </a:r>
            <a:endParaRPr lang="nl-NL">
              <a:solidFill>
                <a:srgbClr val="FFFFFF"/>
              </a:solidFill>
              <a:latin typeface="Helvetica Neue Light"/>
              <a:cs typeface="Helvetica Neue Ligh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834687" y="3452635"/>
            <a:ext cx="3314738" cy="372343"/>
          </a:xfrm>
          <a:prstGeom prst="rect">
            <a:avLst/>
          </a:prstGeom>
          <a:noFill/>
        </p:spPr>
        <p:txBody>
          <a:bodyPr wrap="none" lIns="79181" tIns="39591" rIns="79181" bIns="39591" rtlCol="0">
            <a:spAutoFit/>
          </a:bodyPr>
          <a:lstStyle/>
          <a:p>
            <a:pPr defTabSz="791938" fontAlgn="base">
              <a:spcBef>
                <a:spcPct val="0"/>
              </a:spcBef>
              <a:spcAft>
                <a:spcPct val="0"/>
              </a:spcAft>
            </a:pPr>
            <a:r>
              <a:rPr lang="nl-NL" sz="1900">
                <a:solidFill>
                  <a:srgbClr val="FFFFFF"/>
                </a:solidFill>
                <a:latin typeface="Helvetica Neue Light"/>
                <a:cs typeface="Helvetica Neue Light"/>
              </a:rPr>
              <a:t>Oscillatie gemeten door LHCb</a:t>
            </a:r>
          </a:p>
        </p:txBody>
      </p:sp>
    </p:spTree>
    <p:extLst>
      <p:ext uri="{BB962C8B-B14F-4D97-AF65-F5344CB8AC3E}">
        <p14:creationId xmlns:p14="http://schemas.microsoft.com/office/powerpoint/2010/main" val="20136658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accent2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accent2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27</Words>
  <Application>Microsoft Macintosh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Design</vt:lpstr>
      <vt:lpstr>Materie-antimaterie oscillaties van Bs mesonen</vt:lpstr>
    </vt:vector>
  </TitlesOfParts>
  <Company>Nikhef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Materie-antimaterie oscillaties van Bs mesonen</dc:title>
  <dc:creator>Marcel Merk</dc:creator>
  <cp:lastModifiedBy>Marcel Merk</cp:lastModifiedBy>
  <cp:revision>2</cp:revision>
  <dcterms:created xsi:type="dcterms:W3CDTF">2015-01-17T15:18:37Z</dcterms:created>
  <dcterms:modified xsi:type="dcterms:W3CDTF">2015-01-17T15:20:03Z</dcterms:modified>
</cp:coreProperties>
</file>